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71" r:id="rId3"/>
    <p:sldId id="280" r:id="rId4"/>
    <p:sldId id="264" r:id="rId5"/>
    <p:sldId id="317" r:id="rId6"/>
    <p:sldId id="282" r:id="rId7"/>
    <p:sldId id="257" r:id="rId8"/>
    <p:sldId id="318" r:id="rId9"/>
    <p:sldId id="319" r:id="rId10"/>
    <p:sldId id="321" r:id="rId11"/>
    <p:sldId id="267" r:id="rId12"/>
    <p:sldId id="284" r:id="rId13"/>
    <p:sldId id="285" r:id="rId14"/>
    <p:sldId id="262" r:id="rId15"/>
    <p:sldId id="322" r:id="rId16"/>
    <p:sldId id="300" r:id="rId17"/>
    <p:sldId id="303" r:id="rId18"/>
    <p:sldId id="304" r:id="rId19"/>
    <p:sldId id="323" r:id="rId20"/>
    <p:sldId id="309" r:id="rId21"/>
    <p:sldId id="310" r:id="rId22"/>
    <p:sldId id="312" r:id="rId23"/>
    <p:sldId id="313" r:id="rId24"/>
    <p:sldId id="324" r:id="rId25"/>
    <p:sldId id="293" r:id="rId26"/>
    <p:sldId id="326" r:id="rId27"/>
    <p:sldId id="295" r:id="rId28"/>
    <p:sldId id="327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97080" initials="9" lastIdx="27" clrIdx="3"/>
  <p:cmAuthor id="1" name="幸全" initials="幸全" lastIdx="1" clrIdx="0"/>
  <p:cmAuthor id="8" name="besokuse" initials="b" lastIdx="19" clrIdx="4"/>
  <p:cmAuthor id="2" name="1203496993@qq.com" initials="1" lastIdx="1" clrIdx="1"/>
  <p:cmAuthor id="9" name="赵鑫莹" initials="赵鑫莹" lastIdx="16" clrIdx="5"/>
  <p:cmAuthor id="3" name="W XY" initials="WX" lastIdx="2" clrIdx="2"/>
  <p:cmAuthor id="10" name="顾锋 陆" initials="顾陆" lastIdx="1" clrIdx="6"/>
  <p:cmAuthor id="4" name="黄学丽" initials="黄学丽" lastIdx="2" clrIdx="0"/>
  <p:cmAuthor id="11" name="8237476691" initials="8" lastIdx="1" clrIdx="7"/>
  <p:cmAuthor id="5" name="tonc" initials="t" lastIdx="1" clrIdx="1"/>
  <p:cmAuthor id="6" name="admi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9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8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8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68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8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5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5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631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1048632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33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0487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1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0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4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4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3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3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3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4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4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3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2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7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17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22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6616" y="4722257"/>
            <a:ext cx="7035384" cy="227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5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5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6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6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6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6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7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7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7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7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5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7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8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8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8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4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4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4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9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1979E-BE78-4DD7-9146-48726BDF8A8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9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9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4CECF-E6F4-477F-94C7-37284109CB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7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../media/image9.jpeg"/><Relationship Id="rId4" Type="http://schemas.openxmlformats.org/officeDocument/2006/relationships/tags" Target="../tags/tag29.xml"/><Relationship Id="rId9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ttps://photo-static-api.fotomore.com/creative/vcg/400/new/VCG211177094101.jpg?uid=386&amp;timestamp=1733725124&amp;sign=8bdcb792bc1ff5ea0e2c7454f43865e2" descr="黑色背景下未煮去皮的土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795" y="-2368550"/>
            <a:ext cx="10474960" cy="11083925"/>
          </a:xfrm>
          <a:prstGeom prst="rect">
            <a:avLst/>
          </a:prstGeom>
        </p:spPr>
      </p:pic>
      <p:sp>
        <p:nvSpPr>
          <p:cNvPr id="4" name="流程图: 延期 3"/>
          <p:cNvSpPr/>
          <p:nvPr/>
        </p:nvSpPr>
        <p:spPr>
          <a:xfrm>
            <a:off x="0" y="0"/>
            <a:ext cx="9896475" cy="6858000"/>
          </a:xfrm>
          <a:prstGeom prst="flowChartDelay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https://photo-static-api.fotomore.com/creative/vcg/veer/400/new/VCG41N516139455.jpg?uid=386&amp;timestamp=1733725124&amp;sign=8bdcb792bc1ff5ea0e2c7454f43865e2" descr="土豆"/>
          <p:cNvPicPr>
            <a:picLocks noChangeAspect="1"/>
          </p:cNvPicPr>
          <p:nvPr/>
        </p:nvPicPr>
        <p:blipFill>
          <a:blip r:embed="rId7"/>
          <a:srcRect t="23075"/>
          <a:stretch>
            <a:fillRect/>
          </a:stretch>
        </p:blipFill>
        <p:spPr>
          <a:xfrm rot="7620000">
            <a:off x="-3829050" y="-2142490"/>
            <a:ext cx="12459970" cy="10168890"/>
          </a:xfrm>
          <a:prstGeom prst="rect">
            <a:avLst/>
          </a:prstGeom>
        </p:spPr>
      </p:pic>
      <p:sp>
        <p:nvSpPr>
          <p:cNvPr id="5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76705" y="2274790"/>
            <a:ext cx="6231890" cy="1530350"/>
          </a:xfrm>
          <a:effectLst>
            <a:softEdge rad="12700"/>
          </a:effectLst>
        </p:spPr>
        <p:txBody>
          <a:bodyPr/>
          <a:lstStyle/>
          <a:p>
            <a:r>
              <a:rPr lang="zh-CN" altLang="en-US" sz="6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马铃薯</a:t>
            </a:r>
          </a:p>
        </p:txBody>
      </p:sp>
      <p:sp>
        <p:nvSpPr>
          <p:cNvPr id="8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51890" y="4177650"/>
            <a:ext cx="372398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>
            <a:normAutofit fontScale="95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en-US" altLang="zh-CN" dirty="0" err="1"/>
              <a:t>汇报人</a:t>
            </a:r>
            <a:r>
              <a:rPr lang="en-US" altLang="zh-CN" dirty="0"/>
              <a:t>：</a:t>
            </a:r>
            <a:r>
              <a:rPr lang="zh-CN" altLang="en-US" dirty="0"/>
              <a:t>董自经</a:t>
            </a:r>
            <a:endParaRPr lang="en-US" altLang="zh-CN" dirty="0"/>
          </a:p>
        </p:txBody>
      </p:sp>
      <p:sp>
        <p:nvSpPr>
          <p:cNvPr id="9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89989" y="5061570"/>
            <a:ext cx="3723981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>
            <a:normAutofit fontScale="5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zh-CN" altLang="en-US" dirty="0">
                <a:ea typeface="宋体" panose="02010600030101010101" pitchFamily="2" charset="-122"/>
              </a:rPr>
              <a:t>小组成员</a:t>
            </a:r>
            <a:r>
              <a:rPr lang="en-US" altLang="zh-CN" dirty="0"/>
              <a:t>：</a:t>
            </a:r>
            <a:r>
              <a:rPr lang="zh-CN" altLang="en-US" dirty="0"/>
              <a:t>林雨桐 刘芯妤 谷盈 邱彤晖 袁若钰 严少峥 董自经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1962150" y="6142355"/>
            <a:ext cx="2101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+mn-ea"/>
              </a:rPr>
              <a:t>2024.12.11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17285" y="611622"/>
            <a:ext cx="99199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 全球播种面积变化</a:t>
            </a:r>
          </a:p>
          <a:p>
            <a:pPr indent="457200"/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近年来，全球马铃薯播种面积呈波动下降趋势，从2011年的18699.49千公顷减少至2020年的16494.81千公顷，减少量达2204.68千公顷，主要减少国家有俄罗斯、我国以及波兰；减幅为11.79%，年间同比波动较为平稳，同比增速绝对值均维持在5%以内。我国马铃薯播种面积在全球所占的比重常年维持在24.5%以上，2011年至2018年间常年在27%附近波动，2019、2020年有所下滑。</a:t>
            </a:r>
          </a:p>
        </p:txBody>
      </p:sp>
      <p:pic>
        <p:nvPicPr>
          <p:cNvPr id="8" name="图片 2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6265" y="2771140"/>
            <a:ext cx="6510655" cy="34683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975735" y="6239510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全球马铃薯播种面积及中国所占的比重变化趋势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F39C2F-B5B9-2E5B-32A8-9D3874E4C4C0}"/>
              </a:ext>
            </a:extLst>
          </p:cNvPr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5C4190-38A2-85FE-4572-8FF8E7F89EFB}"/>
              </a:ext>
            </a:extLst>
          </p:cNvPr>
          <p:cNvSpPr txBox="1"/>
          <p:nvPr/>
        </p:nvSpPr>
        <p:spPr>
          <a:xfrm>
            <a:off x="278705" y="213995"/>
            <a:ext cx="800219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世界马铃薯生产现状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71015" y="654975"/>
            <a:ext cx="99199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2.全球产量变化</a:t>
            </a:r>
          </a:p>
          <a:p>
            <a:pPr indent="457200"/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2011年至年2020间，全球鲜食马铃薯产量呈小幅度下滑趋势，从2011年的36898.39万吨波动下滑至35907.14万吨，10年间减少了991.25万吨，降幅约4.16%。而我国鲜食马铃薯产量在全球所占的比重维持在21%~25%之间，2011年至2018年间呈波动增长趋势，2019年由于我国马铃薯播种面积减少，出现较为明显的下降，年2020有所回升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14825" y="6252845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全球鲜食马铃薯产量及中国所占的比重变化趋势</a:t>
            </a:r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8335" y="2754630"/>
            <a:ext cx="6663690" cy="3498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CA88A0-96DB-6B7B-3840-9BCA0ACDCECB}"/>
              </a:ext>
            </a:extLst>
          </p:cNvPr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F25FBD-DEFA-6C38-CF08-9001E9AA6E42}"/>
              </a:ext>
            </a:extLst>
          </p:cNvPr>
          <p:cNvSpPr txBox="1"/>
          <p:nvPr/>
        </p:nvSpPr>
        <p:spPr>
          <a:xfrm>
            <a:off x="278705" y="213995"/>
            <a:ext cx="800219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世界马铃薯生产现状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93325" y="427355"/>
            <a:ext cx="99199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1.播种面积</a:t>
            </a:r>
          </a:p>
          <a:p>
            <a:pPr indent="457200"/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2011年至2013年间，我国马铃薯播种面积保持在5000千公顷以上，其中，2012年是近年我国马铃薯播种面积最大的一年，达5030.77千公顷。之后我国马铃薯播种面积又于2014年、2015年间受天气因素的影响而连降2年；2015年马铃薯主粮化战略提出以后，2016年、2017年再次增长；2018年至21年20，受各产区产业结构调整等因素的影响，我国马铃薯播种面积连降4年，但随着马铃薯育种及单产水平的提升，2020年开始，我国马铃薯产量逐年回升。21年20年，我国马铃薯播种面积约4606千公顷，与2011年相比，减少了405.3千公顷，减幅约8.09%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2795" y="6374130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全国马铃薯播种面积变化趋势</a:t>
            </a:r>
          </a:p>
        </p:txBody>
      </p:sp>
      <p:pic>
        <p:nvPicPr>
          <p:cNvPr id="37" name="图片 37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8065" y="3321050"/>
            <a:ext cx="5221605" cy="2948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0B38505-911B-0BC0-895D-34AA98717FBB}"/>
              </a:ext>
            </a:extLst>
          </p:cNvPr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26D363-E79D-242F-283D-5CAFAA6BF5E8}"/>
              </a:ext>
            </a:extLst>
          </p:cNvPr>
          <p:cNvSpPr txBox="1"/>
          <p:nvPr/>
        </p:nvSpPr>
        <p:spPr>
          <a:xfrm>
            <a:off x="278705" y="213995"/>
            <a:ext cx="800219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中国马铃薯生产现状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17285" y="736600"/>
            <a:ext cx="99199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2.产量变化</a:t>
            </a:r>
          </a:p>
          <a:p>
            <a:pPr indent="457200"/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近年来，我国马铃薯产量持续增长，21年20，我国马铃薯产量（国家统计局农业统计标准：薯类粮食产量以鲜薯20%重量折算产量）为1830.9万吨，与2011年相比，增量为199.44万吨，增幅达12.22%，年均复合增长率约为1.16%。从同比增长率来看，自2011年以来，我国马铃薯产量于2014年、2015年、2019年出现3次同比下滑，其中，2014年、2015年主要受干旱天气及霜降期提前影响，2019年——种植面积减少、晚疫病等因素都导致了马铃薯产量下滑；其它年份我国马铃薯产量均保持较为稳定的增长态势，为我国的经济、社会发展发挥了重要的推动作用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91405" y="6374130"/>
            <a:ext cx="6409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全国马铃薯产量变化趋势</a:t>
            </a:r>
          </a:p>
        </p:txBody>
      </p:sp>
      <p:pic>
        <p:nvPicPr>
          <p:cNvPr id="38" name="图片 38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36010" y="3390265"/>
            <a:ext cx="534670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D2736D-3A48-C97E-FD94-12D642C82D99}"/>
              </a:ext>
            </a:extLst>
          </p:cNvPr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A5D22B-BED6-3F63-5D15-FF2261EB1EEA}"/>
              </a:ext>
            </a:extLst>
          </p:cNvPr>
          <p:cNvSpPr txBox="1"/>
          <p:nvPr/>
        </p:nvSpPr>
        <p:spPr>
          <a:xfrm>
            <a:off x="278705" y="213995"/>
            <a:ext cx="800219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中国马铃薯生产现状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55F6-A67D-BCE7-BEA9-39F8199C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https://photo-static-api.fotomore.com/creative/vcg/veer/400/new/VCG41N150863197.jpg?uid=386&amp;timestamp=1732265042&amp;sign=2d437e277243494c20802cf7f950f289" descr="篮子里装满了土豆和欧芹">
            <a:extLst>
              <a:ext uri="{FF2B5EF4-FFF2-40B4-BE49-F238E27FC236}">
                <a16:creationId xmlns:a16="http://schemas.microsoft.com/office/drawing/2014/main" id="{25B417D7-38A2-B719-704C-3018DDDFAA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4" name="标题">
            <a:extLst>
              <a:ext uri="{FF2B5EF4-FFF2-40B4-BE49-F238E27FC236}">
                <a16:creationId xmlns:a16="http://schemas.microsoft.com/office/drawing/2014/main" id="{7C2E8D43-A248-8F8C-EE9F-DD89F84310CD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F4CD5D27-CE90-003B-E05A-2B930925E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92A5BF61-DA56-80A3-57DA-E2E8A62F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  <a:noFill/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CF9A3FA2-BB47-A84C-B817-A5A196BDC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1C7C3195-19C4-F015-27CB-C9051C73A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D00D1CA4-B962-FF93-782B-E673FC62E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6CEA777F-4514-4C0D-CB2E-FB1B0FE8A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E11909-3A5C-1945-1D38-758BFE3FD142}"/>
              </a:ext>
            </a:extLst>
          </p:cNvPr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58E2BD-EC51-9CEF-F54B-CE346E75C744}"/>
              </a:ext>
            </a:extLst>
          </p:cNvPr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C13333-D606-258B-0261-706835B63B48}"/>
              </a:ext>
            </a:extLst>
          </p:cNvPr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A67922-331F-63C7-F5CF-14A5F6E9EFB3}"/>
              </a:ext>
            </a:extLst>
          </p:cNvPr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7AD0A4-51FA-D611-702C-30C3BFE832D3}"/>
              </a:ext>
            </a:extLst>
          </p:cNvPr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C762F2-40C5-2AE8-DC8F-DACC6F1201DD}"/>
              </a:ext>
            </a:extLst>
          </p:cNvPr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7560B8-C820-AC24-F82C-A65834237463}"/>
              </a:ext>
            </a:extLst>
          </p:cNvPr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CF5B87-8F52-B54E-9C81-88F5D7D84993}"/>
              </a:ext>
            </a:extLst>
          </p:cNvPr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A0422-52BE-6542-E9FF-F0BD5EB482F5}"/>
              </a:ext>
            </a:extLst>
          </p:cNvPr>
          <p:cNvSpPr txBox="1"/>
          <p:nvPr/>
        </p:nvSpPr>
        <p:spPr>
          <a:xfrm>
            <a:off x="4927600" y="2758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B845B8-48A9-37C7-B4B4-1C637784B29B}"/>
              </a:ext>
            </a:extLst>
          </p:cNvPr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</a:rPr>
              <a:t>需求分析、育种分析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98BD3B-DD09-71F3-E01E-48B964ABCAEB}"/>
              </a:ext>
            </a:extLst>
          </p:cNvPr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相关加工产业现状与发展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9C799C-E1A3-87F3-B975-B8EF65051945}"/>
              </a:ext>
            </a:extLst>
          </p:cNvPr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90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5001" y="278764"/>
            <a:ext cx="800219" cy="6210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需求分析</a:t>
            </a:r>
            <a:r>
              <a:rPr lang="en-US" altLang="zh-CN" sz="4000" dirty="0">
                <a:latin typeface="华文中宋" panose="02010600040101010101" charset="-122"/>
                <a:ea typeface="华文中宋" panose="02010600040101010101" charset="-122"/>
              </a:rPr>
              <a:t>—</a:t>
            </a: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市场需求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0696" y="278764"/>
            <a:ext cx="6953885" cy="650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人口增长</a:t>
            </a:r>
          </a:p>
          <a:p>
            <a:pPr lvl="1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随着全球人口的不断增长，尤其是发展中国家的人口增加，马铃薯作为主要的食品来源之一，其需求也随之增长。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全球化贸易</a:t>
            </a:r>
          </a:p>
          <a:p>
            <a:pPr lvl="1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随着快餐文化的兴起，尤其是薯条的普及，马铃薯产品在全球范围内的消费需求持续增长。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营养</a:t>
            </a:r>
          </a:p>
          <a:p>
            <a:pPr lvl="1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马铃薯富含淀粉、维生素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、钾等营养成分，作为一种高能量的食品，它在很多国家的传统饮食中占据着重要地位。</a:t>
            </a:r>
          </a:p>
          <a:p>
            <a:pPr marL="514350" indent="-514350">
              <a:buAutoNum type="arabicPeriod"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4" name="图片 13" descr="OIP-C (2)"/>
          <p:cNvPicPr>
            <a:picLocks noChangeAspect="1"/>
          </p:cNvPicPr>
          <p:nvPr/>
        </p:nvPicPr>
        <p:blipFill>
          <a:blip r:embed="rId3"/>
          <a:srcRect l="13621" b="6309"/>
          <a:stretch>
            <a:fillRect/>
          </a:stretch>
        </p:blipFill>
        <p:spPr>
          <a:xfrm>
            <a:off x="8632190" y="0"/>
            <a:ext cx="3559810" cy="2574290"/>
          </a:xfrm>
          <a:prstGeom prst="rect">
            <a:avLst/>
          </a:prstGeom>
        </p:spPr>
      </p:pic>
      <p:pic>
        <p:nvPicPr>
          <p:cNvPr id="15" name="图片 14" descr="t0150f6362a60acb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190" y="4697730"/>
            <a:ext cx="3559810" cy="2160270"/>
          </a:xfrm>
          <a:prstGeom prst="rect">
            <a:avLst/>
          </a:prstGeom>
        </p:spPr>
      </p:pic>
      <p:pic>
        <p:nvPicPr>
          <p:cNvPr id="16" name="图片 15" descr="de1acb04379a45608f72ae627b7506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825" y="2077720"/>
            <a:ext cx="3559175" cy="2647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5001" y="278764"/>
            <a:ext cx="800219" cy="61321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育种分析</a:t>
            </a:r>
            <a:r>
              <a:rPr lang="en-US" altLang="zh-CN" sz="4000" dirty="0">
                <a:latin typeface="华文中宋" panose="02010600040101010101" charset="-122"/>
                <a:ea typeface="华文中宋" panose="02010600040101010101" charset="-122"/>
              </a:rPr>
              <a:t>—</a:t>
            </a: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育种现状</a:t>
            </a:r>
          </a:p>
        </p:txBody>
      </p:sp>
      <p:pic>
        <p:nvPicPr>
          <p:cNvPr id="13" name="图片 12" descr="OIP-C (3)"/>
          <p:cNvPicPr>
            <a:picLocks noChangeAspect="1"/>
          </p:cNvPicPr>
          <p:nvPr/>
        </p:nvPicPr>
        <p:blipFill>
          <a:blip r:embed="rId3"/>
          <a:srcRect l="43530" b="17764"/>
          <a:stretch>
            <a:fillRect/>
          </a:stretch>
        </p:blipFill>
        <p:spPr>
          <a:xfrm>
            <a:off x="5478145" y="1972310"/>
            <a:ext cx="2549525" cy="24752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4" name="矩形标注 13"/>
          <p:cNvSpPr/>
          <p:nvPr/>
        </p:nvSpPr>
        <p:spPr>
          <a:xfrm>
            <a:off x="8573135" y="178435"/>
            <a:ext cx="3356610" cy="6232525"/>
          </a:xfrm>
          <a:prstGeom prst="wedgeRectCallout">
            <a:avLst>
              <a:gd name="adj1" fmla="val -63469"/>
              <a:gd name="adj2" fmla="val -5007"/>
            </a:avLst>
          </a:prstGeom>
          <a:solidFill>
            <a:srgbClr val="F2E189">
              <a:alpha val="5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无性繁殖：简便、有效，又确保了品种的纯度。但经多代种植后病毒易在种薯内积累，导致种质退化。在品种、天气、人为和机械等多种因子共同诱发下，易致使马铃薯连作后土传病害加剧。因此，加强马铃薯生产管理对提高产量和品质具有积极作用。</a:t>
            </a:r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1586230" y="178435"/>
            <a:ext cx="3477895" cy="6232525"/>
          </a:xfrm>
          <a:prstGeom prst="wedgeRectCallout">
            <a:avLst>
              <a:gd name="adj1" fmla="val 60279"/>
              <a:gd name="adj2" fmla="val 1197"/>
            </a:avLst>
          </a:prstGeom>
          <a:solidFill>
            <a:srgbClr val="F2E189">
              <a:alpha val="5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62760" y="309245"/>
            <a:ext cx="3169920" cy="5831840"/>
          </a:xfrm>
          <a:prstGeom prst="rect">
            <a:avLst/>
          </a:prstGeom>
          <a:solidFill>
            <a:srgbClr val="F2E189">
              <a:alpha val="50000"/>
            </a:srgbClr>
          </a:solidFill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1.无性繁殖：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简便、有效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，又确保了品种的纯度。但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经多代种植后病毒易在种薯内积累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，导致种质退化。在品种、天气、人为和机械等多种因子共同诱发下，易致使马铃薯连作后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土传病害加剧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。因此，加强马铃薯生产管理对提高产量和品质具有积极作用。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79815" y="309245"/>
            <a:ext cx="3169920" cy="5831840"/>
          </a:xfrm>
          <a:prstGeom prst="rect">
            <a:avLst/>
          </a:prstGeom>
          <a:solidFill>
            <a:srgbClr val="F2E189">
              <a:alpha val="50000"/>
            </a:srgbClr>
          </a:solidFill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.病虫害防治：部分常见病害（如黑茎病、环腐病等）暂未得到有效控制。实际生产中，应加强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优良品种选育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，对农业土地进行严格和有效的管理，坚持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以预防为导向，全面治理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的策略，结合农业、物理、生物和化学等防治手段，以提高防治效果。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5001" y="278764"/>
            <a:ext cx="800219" cy="61347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育种分析</a:t>
            </a:r>
            <a:r>
              <a:rPr lang="en-US" altLang="zh-CN" sz="4000" dirty="0">
                <a:latin typeface="华文中宋" panose="02010600040101010101" charset="-122"/>
                <a:ea typeface="华文中宋" panose="02010600040101010101" charset="-122"/>
              </a:rPr>
              <a:t>—</a:t>
            </a: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</a:rPr>
              <a:t>育种目标</a:t>
            </a:r>
          </a:p>
        </p:txBody>
      </p:sp>
      <p:pic>
        <p:nvPicPr>
          <p:cNvPr id="13" name="图片 12" descr="OIP-C (3)"/>
          <p:cNvPicPr>
            <a:picLocks noChangeAspect="1"/>
          </p:cNvPicPr>
          <p:nvPr/>
        </p:nvPicPr>
        <p:blipFill>
          <a:blip r:embed="rId3"/>
          <a:srcRect l="43530" b="17764"/>
          <a:stretch>
            <a:fillRect/>
          </a:stretch>
        </p:blipFill>
        <p:spPr>
          <a:xfrm>
            <a:off x="5478145" y="1972310"/>
            <a:ext cx="2549525" cy="24752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4" name="矩形标注 13"/>
          <p:cNvSpPr/>
          <p:nvPr/>
        </p:nvSpPr>
        <p:spPr>
          <a:xfrm>
            <a:off x="8698230" y="1318895"/>
            <a:ext cx="3250565" cy="3813175"/>
          </a:xfrm>
          <a:prstGeom prst="wedgeRectCallout">
            <a:avLst>
              <a:gd name="adj1" fmla="val -69808"/>
              <a:gd name="adj2" fmla="val 407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标注 14"/>
          <p:cNvSpPr/>
          <p:nvPr/>
        </p:nvSpPr>
        <p:spPr>
          <a:xfrm>
            <a:off x="1586230" y="178435"/>
            <a:ext cx="3446145" cy="2894330"/>
          </a:xfrm>
          <a:prstGeom prst="wedgeRectCallout">
            <a:avLst>
              <a:gd name="adj1" fmla="val 62990"/>
              <a:gd name="adj2" fmla="val 36200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35455" y="293688"/>
            <a:ext cx="3169920" cy="2779077"/>
          </a:xfrm>
          <a:prstGeom prst="rect">
            <a:avLst/>
          </a:prstGeom>
          <a:solidFill>
            <a:srgbClr val="F2E189"/>
          </a:solidFill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1.高产性育种：通过选择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适应性强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、植株生长稳健、块茎膨大良好的品种，可以有效提高马铃薯的单位面积产量。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78875" y="1405572"/>
            <a:ext cx="3169920" cy="3334385"/>
          </a:xfrm>
          <a:prstGeom prst="rect">
            <a:avLst/>
          </a:prstGeom>
          <a:solidFill>
            <a:srgbClr val="F2E189"/>
          </a:solidFill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.抗病性育种：抗病性育种是提高马铃薯生产稳定性和减少农药使用的关键。抗病育种的途径包括：</a:t>
            </a:r>
            <a:r>
              <a:rPr lang="zh-CN" altLang="en-US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选择抗病品种、基因转移与基因组编辑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1578610" y="3662680"/>
            <a:ext cx="3446145" cy="2894330"/>
          </a:xfrm>
          <a:prstGeom prst="wedgeRectCallout">
            <a:avLst>
              <a:gd name="adj1" fmla="val 65717"/>
              <a:gd name="adj2" fmla="val -37691"/>
            </a:avLst>
          </a:prstGeom>
          <a:solidFill>
            <a:srgbClr val="F2E18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7040" y="3812540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.耐逆性育种：马铃薯对环境条件的敏感性较强。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抗旱、抗盐碱、耐低温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成为其耐逆性育种目标。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2D37B-2BBD-BF38-F3CC-FE5AF18D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https://photo-static-api.fotomore.com/creative/vcg/veer/400/new/VCG41N150863197.jpg?uid=386&amp;timestamp=1732265042&amp;sign=2d437e277243494c20802cf7f950f289" descr="篮子里装满了土豆和欧芹">
            <a:extLst>
              <a:ext uri="{FF2B5EF4-FFF2-40B4-BE49-F238E27FC236}">
                <a16:creationId xmlns:a16="http://schemas.microsoft.com/office/drawing/2014/main" id="{9F2A8B4E-405B-E3AA-3EFC-679394AB74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4" name="标题">
            <a:extLst>
              <a:ext uri="{FF2B5EF4-FFF2-40B4-BE49-F238E27FC236}">
                <a16:creationId xmlns:a16="http://schemas.microsoft.com/office/drawing/2014/main" id="{B8F265A4-03AF-46C2-41FE-791837AF1D1B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1F11C14F-1949-6D06-4A8A-B42669304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0012E20D-441B-B561-7F0C-DB1C71068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  <a:noFill/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76A1822A-481D-9B96-EC79-C9FE7CE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F12EC03A-83B8-20A9-21AA-A4DB42DEC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A95866F4-9633-6574-E566-40D970408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F096FA01-631B-37A1-7655-1FBB09651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3CC12A-4BDF-6F62-541A-38B62976EC66}"/>
              </a:ext>
            </a:extLst>
          </p:cNvPr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92DA24-5FFC-304B-6DC8-10626CD099BE}"/>
              </a:ext>
            </a:extLst>
          </p:cNvPr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9398A7-A67C-1676-9892-814271D42B10}"/>
              </a:ext>
            </a:extLst>
          </p:cNvPr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E7FFEE-7E07-3321-F7B6-4017F80B1921}"/>
              </a:ext>
            </a:extLst>
          </p:cNvPr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0E032F-162B-24AA-A39B-D16DE112E2B8}"/>
              </a:ext>
            </a:extLst>
          </p:cNvPr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39DDCD-3596-0A10-3651-9C0B09057D63}"/>
              </a:ext>
            </a:extLst>
          </p:cNvPr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143853-E698-410A-8533-43E0845B2AE2}"/>
              </a:ext>
            </a:extLst>
          </p:cNvPr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78E668-B051-C653-3852-DA44FE06227F}"/>
              </a:ext>
            </a:extLst>
          </p:cNvPr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6F982A-AB94-897F-D630-547995F71A46}"/>
              </a:ext>
            </a:extLst>
          </p:cNvPr>
          <p:cNvSpPr txBox="1"/>
          <p:nvPr/>
        </p:nvSpPr>
        <p:spPr>
          <a:xfrm>
            <a:off x="4927600" y="2758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9C3E47-9772-A5F0-D867-49A92AE4C310}"/>
              </a:ext>
            </a:extLst>
          </p:cNvPr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需求分析、育种分析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65871B-EA39-CB6D-9C49-7627AF0DB6DB}"/>
              </a:ext>
            </a:extLst>
          </p:cNvPr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</a:rPr>
              <a:t>相关加工产业现状与发展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258E0F-8BA7-E303-A628-67B61749E3EF}"/>
              </a:ext>
            </a:extLst>
          </p:cNvPr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99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0A93D8-3307-2992-1CF3-3EDE90A4DA28}"/>
              </a:ext>
            </a:extLst>
          </p:cNvPr>
          <p:cNvSpPr/>
          <p:nvPr/>
        </p:nvSpPr>
        <p:spPr>
          <a:xfrm>
            <a:off x="-642796" y="111649"/>
            <a:ext cx="11665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加工产业现状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3DD999-CFF3-0FED-AC12-FDBFD89D7F7B}"/>
              </a:ext>
            </a:extLst>
          </p:cNvPr>
          <p:cNvSpPr/>
          <p:nvPr/>
        </p:nvSpPr>
        <p:spPr>
          <a:xfrm>
            <a:off x="314706" y="1110083"/>
            <a:ext cx="8368747" cy="5469114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44687F-B123-04D6-3DA4-10463DDF1D9D}"/>
              </a:ext>
            </a:extLst>
          </p:cNvPr>
          <p:cNvSpPr txBox="1"/>
          <p:nvPr/>
        </p:nvSpPr>
        <p:spPr>
          <a:xfrm>
            <a:off x="314706" y="1367643"/>
            <a:ext cx="597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加工产品种类丰富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E08B43-D271-26E9-A7B0-06FDB130C56F}"/>
              </a:ext>
            </a:extLst>
          </p:cNvPr>
          <p:cNvSpPr txBox="1"/>
          <p:nvPr/>
        </p:nvSpPr>
        <p:spPr>
          <a:xfrm>
            <a:off x="536712" y="2076422"/>
            <a:ext cx="76730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传统食品：如马铃薯淀粉、马铃薯粉条、薯片等，这类产品市场需求稳定，技术成熟。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休闲食品：薯条、薯片和即食土豆泥是目前全球市场增长最快的品类。   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 功能性食品：富含膳食纤维、低脂低热量的健康食品逐渐受到关注，例如马铃薯蛋白饮品、代餐食品等。</a:t>
            </a:r>
            <a:endParaRPr lang="en-US" altLang="zh-CN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E2115B-0517-109C-DD42-AD41976D3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9" y="4293203"/>
            <a:ext cx="2928938" cy="1933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D874DD-5F77-5509-8988-E048D95E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59" y="4107747"/>
            <a:ext cx="3422341" cy="21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3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https://photo-static-api.fotomore.com/creative/vcg/veer/400/new/VCG41N150863197.jpg?uid=386&amp;timestamp=1732265042&amp;sign=2d437e277243494c20802cf7f950f289" descr="篮子里装满了土豆和欧芹"/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  <a:noFill/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27600" y="2758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需求分析、育种分析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相关加工产业现状与发展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F41421-F9A0-1716-56D3-C403C4F37D3F}"/>
              </a:ext>
            </a:extLst>
          </p:cNvPr>
          <p:cNvSpPr/>
          <p:nvPr/>
        </p:nvSpPr>
        <p:spPr>
          <a:xfrm>
            <a:off x="0" y="175931"/>
            <a:ext cx="105719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加工产业现状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953086-CD19-DE60-E7D6-8E8741EEA51A}"/>
              </a:ext>
            </a:extLst>
          </p:cNvPr>
          <p:cNvSpPr txBox="1"/>
          <p:nvPr/>
        </p:nvSpPr>
        <p:spPr>
          <a:xfrm>
            <a:off x="268356" y="1242679"/>
            <a:ext cx="90147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加工技术的不断提升</a:t>
            </a:r>
            <a:endParaRPr lang="zh-CN" altLang="en-US" sz="2000" dirty="0"/>
          </a:p>
          <a:p>
            <a:r>
              <a:rPr lang="zh-CN" altLang="en-US" sz="2000" b="1" dirty="0"/>
              <a:t>自动化与智能化：在原料清洗、切割、干燥、包装等环节广泛应用自动化设备，提高了生产效率。</a:t>
            </a:r>
            <a:endParaRPr lang="en-US" altLang="zh-CN" sz="2000" b="1" dirty="0"/>
          </a:p>
          <a:p>
            <a:r>
              <a:rPr lang="zh-CN" altLang="en-US" sz="2000" b="1" dirty="0"/>
              <a:t> 绿色加工：为减少能源消耗和污染，采用低温脱水、真空干燥等技术逐步替代传统的高温油炸和烘干工艺。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67FD4A-A0D9-6B32-47F4-48798E64D1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" y="3320243"/>
            <a:ext cx="3253409" cy="32534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AC62EF-473D-5F94-AC13-B35D44886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9" y="3320243"/>
            <a:ext cx="3253409" cy="325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9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8ED2CD-DF67-A9FA-23C4-251E92067468}"/>
              </a:ext>
            </a:extLst>
          </p:cNvPr>
          <p:cNvSpPr/>
          <p:nvPr/>
        </p:nvSpPr>
        <p:spPr>
          <a:xfrm>
            <a:off x="99391" y="1174086"/>
            <a:ext cx="8915401" cy="5683914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8B272E-9119-786F-4638-8580250D097F}"/>
              </a:ext>
            </a:extLst>
          </p:cNvPr>
          <p:cNvSpPr txBox="1"/>
          <p:nvPr/>
        </p:nvSpPr>
        <p:spPr>
          <a:xfrm>
            <a:off x="469072" y="2267594"/>
            <a:ext cx="2756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</a:t>
            </a:r>
            <a:r>
              <a:rPr lang="en-US" altLang="zh-CN" sz="2400" b="1" dirty="0"/>
              <a:t>1.</a:t>
            </a:r>
            <a:r>
              <a:rPr lang="zh-CN" altLang="en-US" sz="2400" b="1" dirty="0"/>
              <a:t>健康化与功能化：</a:t>
            </a:r>
            <a:endParaRPr lang="en-US" altLang="zh-CN" sz="2400" b="1" dirty="0"/>
          </a:p>
          <a:p>
            <a:r>
              <a:rPr lang="zh-CN" altLang="en-US" sz="2400" b="1" dirty="0"/>
              <a:t>        随着消费者健康意识的提高，低脂、低盐、富含膳食纤维和蛋白质的马铃薯产品受到更多关注。企业可能开发更多“轻加工”或“功能性”食品。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54E3C32-9F5B-1AD3-C9EB-A6EC78947F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83" y="1670740"/>
            <a:ext cx="4240696" cy="42406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981CA27-0006-C177-DAD5-55C155ACD975}"/>
              </a:ext>
            </a:extLst>
          </p:cNvPr>
          <p:cNvSpPr txBox="1"/>
          <p:nvPr/>
        </p:nvSpPr>
        <p:spPr>
          <a:xfrm>
            <a:off x="4735994" y="6159329"/>
            <a:ext cx="378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土豆蛋白棒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DD5A0C-D58F-7F50-090A-1BA6D79E21FB}"/>
              </a:ext>
            </a:extLst>
          </p:cNvPr>
          <p:cNvSpPr/>
          <p:nvPr/>
        </p:nvSpPr>
        <p:spPr>
          <a:xfrm>
            <a:off x="-1275555" y="199184"/>
            <a:ext cx="11665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170925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B1045F-CD1A-3D34-733C-7F5CD17704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1374" y="1272208"/>
            <a:ext cx="6858000" cy="4313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72DE4-8026-D103-85A3-C504CD62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6" y="0"/>
            <a:ext cx="3564833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D9FDA9-B4A6-9CD0-0B1C-D324ABF8C7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3583" cy="69893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D6FBCCD-3C80-CB5B-256D-E93AAF69606A}"/>
              </a:ext>
            </a:extLst>
          </p:cNvPr>
          <p:cNvSpPr txBox="1"/>
          <p:nvPr/>
        </p:nvSpPr>
        <p:spPr>
          <a:xfrm>
            <a:off x="5110121" y="2361532"/>
            <a:ext cx="41797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2. </a:t>
            </a:r>
            <a:r>
              <a:rPr lang="zh-CN" altLang="en-US" sz="2000" b="1" dirty="0"/>
              <a:t>多元化应用：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马铃薯原料在食品之外的应用前景广阔，例如生物材料（可降解塑料）、医药（抗氧化提取物）等。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EC6D2A-6373-8D32-0C7C-EFEE105AFCDC}"/>
              </a:ext>
            </a:extLst>
          </p:cNvPr>
          <p:cNvSpPr/>
          <p:nvPr/>
        </p:nvSpPr>
        <p:spPr>
          <a:xfrm>
            <a:off x="-688492" y="121459"/>
            <a:ext cx="1081712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发展趋势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BC2B7E0-E158-71A7-AAE3-419F28617A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90" y="1633501"/>
            <a:ext cx="2776331" cy="41644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1597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0BDBB-A673-4FB5-39A2-7919524B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https://photo-static-api.fotomore.com/creative/vcg/veer/400/new/VCG41N150863197.jpg?uid=386&amp;timestamp=1732265042&amp;sign=2d437e277243494c20802cf7f950f289" descr="篮子里装满了土豆和欧芹">
            <a:extLst>
              <a:ext uri="{FF2B5EF4-FFF2-40B4-BE49-F238E27FC236}">
                <a16:creationId xmlns:a16="http://schemas.microsoft.com/office/drawing/2014/main" id="{1D53F54E-9A7A-F5D2-CFAB-0C60D88901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4775200" y="879157"/>
            <a:ext cx="7038975" cy="6236335"/>
          </a:xfrm>
          <a:prstGeom prst="rect">
            <a:avLst/>
          </a:prstGeom>
        </p:spPr>
      </p:pic>
      <p:sp>
        <p:nvSpPr>
          <p:cNvPr id="4" name="标题">
            <a:extLst>
              <a:ext uri="{FF2B5EF4-FFF2-40B4-BE49-F238E27FC236}">
                <a16:creationId xmlns:a16="http://schemas.microsoft.com/office/drawing/2014/main" id="{B6C832DE-8CC9-4E3C-5500-2874B179665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7D61E3F1-18B6-1796-2778-62B5C709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B4EF8238-7158-20FD-19F0-345DCD71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  <a:noFill/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708C8DFB-5031-94A1-A0EC-A29E20454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D671F2A7-6E09-A7C2-B224-54096538E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30876F63-2C44-17F2-EB48-281138634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148E6AA8-8FB8-1421-72F8-766C560A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A32D48-F802-F197-B936-CC058FA4EF1C}"/>
              </a:ext>
            </a:extLst>
          </p:cNvPr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F51CB3-95EB-6149-47FA-E829CF4D9ECE}"/>
              </a:ext>
            </a:extLst>
          </p:cNvPr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6A83EA-160D-2AE7-272E-45A6EBC663E4}"/>
              </a:ext>
            </a:extLst>
          </p:cNvPr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C105D-6437-B1AA-C88B-131EBBA2D4A6}"/>
              </a:ext>
            </a:extLst>
          </p:cNvPr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141ED1-AB80-951C-18AE-6711181FA21B}"/>
              </a:ext>
            </a:extLst>
          </p:cNvPr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577A41-F788-A28B-B84C-5A827EFBF1C1}"/>
              </a:ext>
            </a:extLst>
          </p:cNvPr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6A1190-1C02-C6D8-51BD-1621F9A0F88F}"/>
              </a:ext>
            </a:extLst>
          </p:cNvPr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68853B-E696-0388-C606-946C9569093B}"/>
              </a:ext>
            </a:extLst>
          </p:cNvPr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2D5257-49BF-05D4-3DAF-95C78D83339F}"/>
              </a:ext>
            </a:extLst>
          </p:cNvPr>
          <p:cNvSpPr txBox="1"/>
          <p:nvPr/>
        </p:nvSpPr>
        <p:spPr>
          <a:xfrm>
            <a:off x="4927600" y="2758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9AD07F-9DF8-DB0C-08F7-A5968E2251D6}"/>
              </a:ext>
            </a:extLst>
          </p:cNvPr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需求分析、育种分析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0C74B9-7F5D-9C69-8136-50DEE943FF22}"/>
              </a:ext>
            </a:extLst>
          </p:cNvPr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相关加工产业现状与发展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153D61-D8B4-2191-4F72-747D8F3B5C3B}"/>
              </a:ext>
            </a:extLst>
          </p:cNvPr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933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0y/h3np1qds5y3_642k5zq3xgvw0000gn/T/com.kingsoft.wpsoffice.mac/picturecompress_20231006142623/output_26.pngoutput_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655" y="3124835"/>
            <a:ext cx="4079875" cy="4079875"/>
          </a:xfrm>
          <a:prstGeom prst="rect">
            <a:avLst/>
          </a:prstGeom>
        </p:spPr>
      </p:pic>
      <p:sp>
        <p:nvSpPr>
          <p:cNvPr id="2" name="文本框 0"/>
          <p:cNvSpPr txBox="1"/>
          <p:nvPr/>
        </p:nvSpPr>
        <p:spPr>
          <a:xfrm>
            <a:off x="593725" y="308610"/>
            <a:ext cx="38106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0" spc="7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+mn-cs"/>
              </a:rPr>
              <a:t>六、相关政策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6300" y="1005840"/>
            <a:ext cx="10429240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马铃薯主粮化战略工程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让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小土豆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逐渐成为餐桌上的主食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310" y="1793875"/>
            <a:ext cx="7112000" cy="4152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1F8C-B62C-1046-7D5A-E563980D2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0y/h3np1qds5y3_642k5zq3xgvw0000gn/T/com.kingsoft.wpsoffice.mac/picturecompress_20231006142623/output_26.pngoutput_26">
            <a:extLst>
              <a:ext uri="{FF2B5EF4-FFF2-40B4-BE49-F238E27FC236}">
                <a16:creationId xmlns:a16="http://schemas.microsoft.com/office/drawing/2014/main" id="{2B10FFE0-5908-1128-9951-535C68925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655" y="3124835"/>
            <a:ext cx="4079875" cy="4079875"/>
          </a:xfrm>
          <a:prstGeom prst="rect">
            <a:avLst/>
          </a:prstGeom>
        </p:spPr>
      </p:pic>
      <p:sp>
        <p:nvSpPr>
          <p:cNvPr id="2" name="文本框 0">
            <a:extLst>
              <a:ext uri="{FF2B5EF4-FFF2-40B4-BE49-F238E27FC236}">
                <a16:creationId xmlns:a16="http://schemas.microsoft.com/office/drawing/2014/main" id="{CA239097-A79A-C15B-AE46-4581745E10B8}"/>
              </a:ext>
            </a:extLst>
          </p:cNvPr>
          <p:cNvSpPr txBox="1"/>
          <p:nvPr/>
        </p:nvSpPr>
        <p:spPr>
          <a:xfrm>
            <a:off x="593725" y="308610"/>
            <a:ext cx="38106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0" spc="7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+mn-cs"/>
              </a:rPr>
              <a:t>六、相关政策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247634-FD7E-F4CB-FBE6-66423CC43AB3}"/>
              </a:ext>
            </a:extLst>
          </p:cNvPr>
          <p:cNvSpPr txBox="1"/>
          <p:nvPr/>
        </p:nvSpPr>
        <p:spPr>
          <a:xfrm>
            <a:off x="876300" y="1005840"/>
            <a:ext cx="10429240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/>
              <a:t>《</a:t>
            </a:r>
            <a:r>
              <a:rPr lang="zh-CN" altLang="en-US" sz="3200" dirty="0"/>
              <a:t>国家马铃薯产业发展规划（</a:t>
            </a:r>
            <a:r>
              <a:rPr lang="en-US" altLang="zh-CN" sz="3200" dirty="0"/>
              <a:t>2016-2020</a:t>
            </a:r>
            <a:r>
              <a:rPr lang="zh-CN" altLang="en-US" sz="3200" dirty="0"/>
              <a:t>年）</a:t>
            </a:r>
            <a:r>
              <a:rPr lang="en-US" altLang="zh-CN" sz="3200" dirty="0"/>
              <a:t>》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B3AAD1-8274-510A-906B-9768F5505859}"/>
              </a:ext>
            </a:extLst>
          </p:cNvPr>
          <p:cNvSpPr txBox="1"/>
          <p:nvPr/>
        </p:nvSpPr>
        <p:spPr>
          <a:xfrm>
            <a:off x="876300" y="1961515"/>
            <a:ext cx="10429240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/>
              <a:t>《</a:t>
            </a:r>
            <a:r>
              <a:rPr lang="zh-CN" altLang="en-US" sz="3200" dirty="0"/>
              <a:t>中国农业发展“十四五”规划</a:t>
            </a:r>
            <a:r>
              <a:rPr lang="en-US" altLang="zh-CN" sz="3200" dirty="0"/>
              <a:t>》</a:t>
            </a:r>
            <a:r>
              <a:rPr lang="zh-CN" altLang="en-US" sz="3200" dirty="0"/>
              <a:t>（</a:t>
            </a:r>
            <a:r>
              <a:rPr lang="en-US" altLang="zh-CN" sz="3200" dirty="0"/>
              <a:t>2021</a:t>
            </a:r>
            <a:r>
              <a:rPr lang="zh-CN" altLang="en-US" sz="3200" dirty="0"/>
              <a:t>年）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90B882-E82C-0CB4-023B-A541311B5BB7}"/>
              </a:ext>
            </a:extLst>
          </p:cNvPr>
          <p:cNvSpPr txBox="1"/>
          <p:nvPr/>
        </p:nvSpPr>
        <p:spPr>
          <a:xfrm>
            <a:off x="876300" y="2844225"/>
            <a:ext cx="9690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《</a:t>
            </a:r>
            <a:r>
              <a:rPr lang="zh-CN" altLang="en-US" sz="3200" dirty="0"/>
              <a:t>马铃薯主产区品种选育与技术推广方案</a:t>
            </a:r>
            <a:r>
              <a:rPr lang="en-US" altLang="zh-CN" sz="3200" dirty="0"/>
              <a:t>》</a:t>
            </a:r>
            <a:r>
              <a:rPr lang="zh-CN" altLang="en-US" sz="3200" dirty="0"/>
              <a:t>（</a:t>
            </a:r>
            <a:r>
              <a:rPr lang="en-US" altLang="zh-CN" sz="3200" dirty="0"/>
              <a:t>2020</a:t>
            </a:r>
            <a:r>
              <a:rPr lang="zh-CN" altLang="en-US" sz="3200" dirty="0"/>
              <a:t>年）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449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0"/>
          <p:cNvSpPr txBox="1"/>
          <p:nvPr/>
        </p:nvSpPr>
        <p:spPr>
          <a:xfrm>
            <a:off x="1171575" y="464820"/>
            <a:ext cx="3750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国际土豆日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1705" y="1133475"/>
            <a:ext cx="10230485" cy="1837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联合国大会于2023年12月宣布，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每年5月30日为国际马铃薯日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。联合国粮农组织认为，这一庆祝活动将凸显马铃薯对世界农业、经济发展、粮食安全和营养的重要性。 </a:t>
            </a:r>
          </a:p>
          <a:p>
            <a:pPr indent="457200"/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国际马铃薯日的设立，是由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秘鲁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倡导，并由联合国大会通过决议宣布的，旨在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提高人们对马铃薯在营养、经济、环境和文化方面的多重价值及其作为宝贵粮食资源、农村家庭和生产者收入来源所作贡献的认识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，以期落实《2030年可持续发展议程》并实现可持续发展目标。</a:t>
            </a:r>
            <a:endParaRPr lang="zh-CN" altLang="en-US"/>
          </a:p>
        </p:txBody>
      </p:sp>
      <p:pic>
        <p:nvPicPr>
          <p:cNvPr id="4" name="图片 3" descr="/private/var/folders/0y/h3np1qds5y3_642k5zq3xgvw0000gn/T/com.kingsoft.wpsoffice.mac/picturecompress_20231006142623/output_41.pngoutput_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2640" y="2183130"/>
            <a:ext cx="5952490" cy="5952490"/>
          </a:xfrm>
          <a:prstGeom prst="rect">
            <a:avLst/>
          </a:prstGeom>
        </p:spPr>
      </p:pic>
      <p:pic>
        <p:nvPicPr>
          <p:cNvPr id="7" name="图片 6" descr="4C69F5CD31E7263FDE02D8597FA7BED2ADC27367_size1272_w1280_h7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620" y="3198495"/>
            <a:ext cx="5958205" cy="3351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C9C2C-186E-8EF2-793A-E00854B8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ttps://photo-static-api.fotomore.com/creative/vcg/400/new/VCG211177094101.jpg?uid=386&amp;timestamp=1733725124&amp;sign=8bdcb792bc1ff5ea0e2c7454f43865e2" descr="黑色背景下未煮去皮的土豆">
            <a:extLst>
              <a:ext uri="{FF2B5EF4-FFF2-40B4-BE49-F238E27FC236}">
                <a16:creationId xmlns:a16="http://schemas.microsoft.com/office/drawing/2014/main" id="{1064488E-5BCE-E06E-20BC-BFBCB14D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795" y="-2368550"/>
            <a:ext cx="10474960" cy="11083925"/>
          </a:xfrm>
          <a:prstGeom prst="rect">
            <a:avLst/>
          </a:prstGeom>
        </p:spPr>
      </p:pic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04206049-F9E0-EF6E-9F19-45B56AB0DD30}"/>
              </a:ext>
            </a:extLst>
          </p:cNvPr>
          <p:cNvSpPr/>
          <p:nvPr/>
        </p:nvSpPr>
        <p:spPr>
          <a:xfrm>
            <a:off x="0" y="0"/>
            <a:ext cx="9896475" cy="6858000"/>
          </a:xfrm>
          <a:prstGeom prst="flowChartDelay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https://photo-static-api.fotomore.com/creative/vcg/veer/400/new/VCG41N516139455.jpg?uid=386&amp;timestamp=1733725124&amp;sign=8bdcb792bc1ff5ea0e2c7454f43865e2" descr="土豆">
            <a:extLst>
              <a:ext uri="{FF2B5EF4-FFF2-40B4-BE49-F238E27FC236}">
                <a16:creationId xmlns:a16="http://schemas.microsoft.com/office/drawing/2014/main" id="{9C6D5722-5C01-863D-64DB-6418DF438D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075"/>
          <a:stretch>
            <a:fillRect/>
          </a:stretch>
        </p:blipFill>
        <p:spPr>
          <a:xfrm rot="7620000">
            <a:off x="-3829050" y="-2142490"/>
            <a:ext cx="12459970" cy="10168890"/>
          </a:xfrm>
          <a:prstGeom prst="rect">
            <a:avLst/>
          </a:prstGeom>
        </p:spPr>
      </p:pic>
      <p:sp>
        <p:nvSpPr>
          <p:cNvPr id="5" name="标题">
            <a:extLst>
              <a:ext uri="{FF2B5EF4-FFF2-40B4-BE49-F238E27FC236}">
                <a16:creationId xmlns:a16="http://schemas.microsoft.com/office/drawing/2014/main" id="{33920880-4EF8-58D5-37D4-30BC62A70BAF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76705" y="2274790"/>
            <a:ext cx="6231890" cy="1530350"/>
          </a:xfrm>
          <a:effectLst>
            <a:softEdge rad="12700"/>
          </a:effectLst>
        </p:spPr>
        <p:txBody>
          <a:bodyPr/>
          <a:lstStyle/>
          <a:p>
            <a:r>
              <a:rPr lang="zh-CN" altLang="en-US" sz="6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谢谢大家</a:t>
            </a:r>
          </a:p>
        </p:txBody>
      </p:sp>
      <p:sp>
        <p:nvSpPr>
          <p:cNvPr id="9" name="署名">
            <a:extLst>
              <a:ext uri="{FF2B5EF4-FFF2-40B4-BE49-F238E27FC236}">
                <a16:creationId xmlns:a16="http://schemas.microsoft.com/office/drawing/2014/main" id="{557A3384-C9BB-6B0F-6306-9F7BB71E99C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18479" y="3724507"/>
            <a:ext cx="4824760" cy="187706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B700">
                  <a:lumMod val="60000"/>
                  <a:lumOff val="40000"/>
                </a:srgbClr>
              </a:gs>
              <a:gs pos="100000">
                <a:srgbClr val="F0B700"/>
              </a:gs>
            </a:gsLst>
            <a:lin ang="4800000" scaled="0"/>
          </a:gradFill>
          <a:ln w="50800">
            <a:solidFill>
              <a:srgbClr val="F0B700">
                <a:lumMod val="20000"/>
                <a:lumOff val="80000"/>
                <a:alpha val="80000"/>
              </a:srgbClr>
            </a:solidFill>
          </a:ln>
          <a:effectLst>
            <a:outerShdw blurRad="101600" dist="101600" dir="5400000" algn="ctr" rotWithShape="0">
              <a:srgbClr val="EA8A42">
                <a:alpha val="19000"/>
              </a:srgbClr>
            </a:outerShdw>
          </a:effectLst>
        </p:spPr>
        <p:txBody>
          <a:bodyPr vert="horz" wrap="square" lIns="90000" tIns="46800" rIns="90000" bIns="4680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0B700">
                    <a:lumMod val="50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>
                    <a:lumMod val="65000"/>
                    <a:lumOff val="35000"/>
                  </a:srgbClr>
                </a:solidFill>
                <a:latin typeface="汉仪正圆 55简" charset="0"/>
                <a:ea typeface="汉仪正圆 55简" charset="0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汉仪正圆 55简" charset="0"/>
                <a:ea typeface="汉仪正圆 55简" charset="0"/>
                <a:cs typeface="+mn-ea"/>
              </a:defRPr>
            </a:lvl9pPr>
          </a:lstStyle>
          <a:p>
            <a:r>
              <a:rPr lang="zh-CN" altLang="en-US" sz="2800" dirty="0">
                <a:ea typeface="宋体" panose="02010600030101010101" pitchFamily="2" charset="-122"/>
              </a:rPr>
              <a:t>小组成员</a:t>
            </a:r>
            <a:r>
              <a:rPr lang="en-US" altLang="zh-CN" sz="2800" dirty="0"/>
              <a:t>：</a:t>
            </a:r>
            <a:r>
              <a:rPr lang="zh-CN" altLang="en-US" sz="2800" dirty="0"/>
              <a:t>林雨桐 刘芯妤 谷盈   邱桐晖   袁若钰 </a:t>
            </a:r>
            <a:endParaRPr lang="en-US" altLang="zh-CN" sz="2800" dirty="0"/>
          </a:p>
          <a:p>
            <a:r>
              <a:rPr lang="zh-CN" altLang="en-US" sz="2800" dirty="0"/>
              <a:t>严少峥   董自经</a:t>
            </a:r>
            <a:endParaRPr lang="en-US" altLang="zh-CN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966DE-3234-9CAD-1148-964685816872}"/>
              </a:ext>
            </a:extLst>
          </p:cNvPr>
          <p:cNvSpPr txBox="1"/>
          <p:nvPr/>
        </p:nvSpPr>
        <p:spPr>
          <a:xfrm>
            <a:off x="1962150" y="6142355"/>
            <a:ext cx="2101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+mn-ea"/>
              </a:rPr>
              <a:t>2024.12.11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615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https://photo-static-api.fotomore.com/creative/vcg/400/new/VCG41N1500677292.jpg?uid=386&amp;timestamp=1733664222&amp;sign=59698550a2046065eab51003afeb1cd7" descr="手拿土豆的特写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800000">
            <a:off x="-1926590" y="1326515"/>
            <a:ext cx="7348855" cy="5416550"/>
          </a:xfrm>
          <a:prstGeom prst="rect">
            <a:avLst/>
          </a:prstGeom>
        </p:spPr>
      </p:pic>
      <p:sp>
        <p:nvSpPr>
          <p:cNvPr id="1048585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9510" y="0"/>
            <a:ext cx="11669380" cy="700405"/>
          </a:xfrm>
        </p:spPr>
        <p:txBody>
          <a:bodyPr>
            <a:noAutofit/>
          </a:bodyPr>
          <a:lstStyle/>
          <a:p>
            <a:r>
              <a:rPr lang="zh-CN" altLang="en-US" sz="36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马铃薯生长习性</a:t>
            </a:r>
          </a:p>
        </p:txBody>
      </p:sp>
      <p:sp>
        <p:nvSpPr>
          <p:cNvPr id="1048586" name="平行四边形 90"/>
          <p:cNvSpPr/>
          <p:nvPr>
            <p:custDataLst>
              <p:tags r:id="rId3"/>
            </p:custDataLst>
          </p:nvPr>
        </p:nvSpPr>
        <p:spPr>
          <a:xfrm>
            <a:off x="9699625" y="2919730"/>
            <a:ext cx="2223770" cy="2489200"/>
          </a:xfrm>
          <a:prstGeom prst="parallelogram">
            <a:avLst>
              <a:gd name="adj" fmla="val 58133"/>
            </a:avLst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87" name="任意多边形 91"/>
          <p:cNvSpPr/>
          <p:nvPr>
            <p:custDataLst>
              <p:tags r:id="rId4"/>
            </p:custDataLst>
          </p:nvPr>
        </p:nvSpPr>
        <p:spPr>
          <a:xfrm flipH="1">
            <a:off x="9224010" y="2094137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sp>
        <p:nvSpPr>
          <p:cNvPr id="1048588" name="平行四边形 93"/>
          <p:cNvSpPr/>
          <p:nvPr>
            <p:custDataLst>
              <p:tags r:id="rId5"/>
            </p:custDataLst>
          </p:nvPr>
        </p:nvSpPr>
        <p:spPr>
          <a:xfrm>
            <a:off x="9535795" y="3919855"/>
            <a:ext cx="1737995" cy="1489075"/>
          </a:xfrm>
          <a:prstGeom prst="parallelogram">
            <a:avLst>
              <a:gd name="adj" fmla="val 53069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89" name="任意多边形 94"/>
          <p:cNvSpPr/>
          <p:nvPr>
            <p:custDataLst>
              <p:tags r:id="rId6"/>
            </p:custDataLst>
          </p:nvPr>
        </p:nvSpPr>
        <p:spPr>
          <a:xfrm flipH="1">
            <a:off x="7831456" y="3611880"/>
            <a:ext cx="2699385" cy="123317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35990" tIns="252095" rIns="539750" bIns="25209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3600" b="1" i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sp>
        <p:nvSpPr>
          <p:cNvPr id="1048591" name="平行四边形 96"/>
          <p:cNvSpPr/>
          <p:nvPr>
            <p:custDataLst>
              <p:tags r:id="rId7"/>
            </p:custDataLst>
          </p:nvPr>
        </p:nvSpPr>
        <p:spPr>
          <a:xfrm>
            <a:off x="9326880" y="4907915"/>
            <a:ext cx="1194435" cy="500380"/>
          </a:xfrm>
          <a:prstGeom prst="parallelogram">
            <a:avLst>
              <a:gd name="adj" fmla="val 50771"/>
            </a:avLst>
          </a:prstGeom>
          <a:solidFill>
            <a:schemeClr val="accent1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1048592" name="矩形 2"/>
          <p:cNvSpPr/>
          <p:nvPr>
            <p:custDataLst>
              <p:tags r:id="rId8"/>
            </p:custDataLst>
          </p:nvPr>
        </p:nvSpPr>
        <p:spPr>
          <a:xfrm>
            <a:off x="4190365" y="2440940"/>
            <a:ext cx="488061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马铃薯性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喜凉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适宜生活在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气候冷、光照强度大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的环境中</a:t>
            </a:r>
          </a:p>
        </p:txBody>
      </p:sp>
      <p:sp>
        <p:nvSpPr>
          <p:cNvPr id="1048594" name="矩形 4"/>
          <p:cNvSpPr/>
          <p:nvPr>
            <p:custDataLst>
              <p:tags r:id="rId9"/>
            </p:custDataLst>
          </p:nvPr>
        </p:nvSpPr>
        <p:spPr>
          <a:xfrm>
            <a:off x="4225291" y="3900805"/>
            <a:ext cx="4168140" cy="668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需要使用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疏松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土壤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</a:rPr>
              <a:t>养护管理时要控制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浇水</a:t>
            </a:r>
          </a:p>
        </p:txBody>
      </p:sp>
      <p:sp>
        <p:nvSpPr>
          <p:cNvPr id="1048595" name="圆角矩形 8"/>
          <p:cNvSpPr/>
          <p:nvPr/>
        </p:nvSpPr>
        <p:spPr>
          <a:xfrm>
            <a:off x="3648075" y="1693545"/>
            <a:ext cx="8428355" cy="419227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6" name="圆角矩形 10"/>
          <p:cNvSpPr/>
          <p:nvPr/>
        </p:nvSpPr>
        <p:spPr>
          <a:xfrm>
            <a:off x="4139565" y="1337945"/>
            <a:ext cx="3225165" cy="56515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7" name="文本框 11"/>
          <p:cNvSpPr txBox="1"/>
          <p:nvPr/>
        </p:nvSpPr>
        <p:spPr>
          <a:xfrm>
            <a:off x="4140200" y="1320800"/>
            <a:ext cx="322516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生长习性</a:t>
            </a:r>
            <a:endParaRPr lang="zh-CN" altLang="en-US" sz="3600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CN" altLang="en-US" sz="3600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45728" name="直接连接符 13"/>
          <p:cNvCxnSpPr/>
          <p:nvPr/>
        </p:nvCxnSpPr>
        <p:spPr>
          <a:xfrm flipV="1">
            <a:off x="-9525" y="683895"/>
            <a:ext cx="12223115" cy="501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21B7-77A7-D11C-CCAC-D700E0A22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https://photo-static-api.fotomore.com/creative/vcg/veer/400/new/VCG41N150863197.jpg?uid=386&amp;timestamp=1732265042&amp;sign=2d437e277243494c20802cf7f950f289" descr="篮子里装满了土豆和欧芹">
            <a:extLst>
              <a:ext uri="{FF2B5EF4-FFF2-40B4-BE49-F238E27FC236}">
                <a16:creationId xmlns:a16="http://schemas.microsoft.com/office/drawing/2014/main" id="{6EC9BDA0-3223-E5EA-827D-5F9CCC27B3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4" name="标题">
            <a:extLst>
              <a:ext uri="{FF2B5EF4-FFF2-40B4-BE49-F238E27FC236}">
                <a16:creationId xmlns:a16="http://schemas.microsoft.com/office/drawing/2014/main" id="{A55846CC-646C-898F-18CB-8A8259514A01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4CC69617-8212-E107-0B82-F98E9A2B0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A467B2E6-EB1D-F7EA-5468-56EC973A7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  <a:noFill/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01BC71F4-9A2F-B7B8-AA4E-80FBAC35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947AF4C1-470F-A051-BB44-4FEF6E355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2DDE834B-6A3F-87BF-A52D-519D31F56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697C939C-3C47-EF21-76BA-E2909E49A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A45AD2-47FF-8A94-0ECD-251142719D7C}"/>
              </a:ext>
            </a:extLst>
          </p:cNvPr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5222E2-705D-CC58-28BD-8564D90CCFC6}"/>
              </a:ext>
            </a:extLst>
          </p:cNvPr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119761-89EA-58CD-9C3A-3018F7F4AEEF}"/>
              </a:ext>
            </a:extLst>
          </p:cNvPr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AA6473-1A43-436C-7B0A-E9E4220A8C5D}"/>
              </a:ext>
            </a:extLst>
          </p:cNvPr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814E15-DE1B-D287-901F-0831035EF002}"/>
              </a:ext>
            </a:extLst>
          </p:cNvPr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99B687-EA3A-3338-CCA7-D495BEDA8AF5}"/>
              </a:ext>
            </a:extLst>
          </p:cNvPr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6C1E0C-BCCD-0EED-D14F-9A386FB84F64}"/>
              </a:ext>
            </a:extLst>
          </p:cNvPr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C0FEFF-8EEF-5EE2-E895-BA1524BBEA8E}"/>
              </a:ext>
            </a:extLst>
          </p:cNvPr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06CE94-1E22-5AC9-6D82-834FDD136A46}"/>
              </a:ext>
            </a:extLst>
          </p:cNvPr>
          <p:cNvSpPr txBox="1"/>
          <p:nvPr/>
        </p:nvSpPr>
        <p:spPr>
          <a:xfrm>
            <a:off x="4927600" y="275844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F0F86F-785B-DEB7-A33A-A824731BC8DB}"/>
              </a:ext>
            </a:extLst>
          </p:cNvPr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需求分析、育种分析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661FD8-D6F0-14C2-4480-0EC6DC6DFB42}"/>
              </a:ext>
            </a:extLst>
          </p:cNvPr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相关加工产业现状与发展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52A24E-AC36-E2F2-8030-9B3F6D84AA44}"/>
              </a:ext>
            </a:extLst>
          </p:cNvPr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19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56680" y="2030730"/>
            <a:ext cx="4520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汉仪颜楷简" panose="00020600040101010101" charset="-122"/>
              </a:rPr>
              <a:t>国际土豆面积分布的特点是以欧、亚两洲种植为主。中国、俄罗斯、乌克兰、印度四大生产国的种植面积约占世界的一半。中国是全球第一大马铃薯生产国。</a:t>
            </a:r>
            <a:endParaRPr lang="zh-CN" altLang="en-US" sz="2000" dirty="0">
              <a:latin typeface="+mn-ea"/>
              <a:sym typeface="汉仪颜楷简" panose="00020600040101010101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87185" y="1092835"/>
            <a:ext cx="4059555" cy="7200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+mn-ea"/>
                <a:ea typeface="+mn-ea"/>
                <a:sym typeface="方正小标宋简体" panose="02000000000000000000" charset="-122"/>
              </a:rPr>
              <a:t>全球土豆分布特点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8F70AA-8EA1-9568-E424-CBC6E28B19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0" y="1546909"/>
            <a:ext cx="6312420" cy="35355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ttps://photo-static-api.fotomore.com/creative/vcg/400/new/VCG211308383376.jpg?uid=386&amp;timestamp=1732190231&amp;sign=0245e721343eea2fa509ab5b3be2c73a" descr="高角度的土豆篮在田间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/>
          <a:srcRect t="7802" b="78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281940" y="5753100"/>
            <a:ext cx="20383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281940" y="5827395"/>
            <a:ext cx="15557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sp>
        <p:nvSpPr>
          <p:cNvPr id="45" name="矩形 44"/>
          <p:cNvSpPr/>
          <p:nvPr>
            <p:custDataLst>
              <p:tags r:id="rId5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86625" y="393714"/>
            <a:ext cx="4992158" cy="720090"/>
          </a:xfrm>
          <a:solidFill>
            <a:srgbClr val="F2E189"/>
          </a:solidFill>
          <a:ln>
            <a:noFill/>
          </a:ln>
        </p:spPr>
        <p:txBody>
          <a:bodyPr/>
          <a:lstStyle/>
          <a:p>
            <a:r>
              <a:rPr lang="zh-CN" altLang="en-US" sz="2400" dirty="0">
                <a:latin typeface="方正小标宋简体" panose="02000000000000000000" charset="-122"/>
                <a:ea typeface="方正小标宋简体" panose="02000000000000000000" charset="-122"/>
                <a:sym typeface="方正小标宋简体" panose="02000000000000000000" charset="-122"/>
              </a:rPr>
              <a:t>中国土豆分布特点</a:t>
            </a: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480378" y="1547081"/>
            <a:ext cx="4998405" cy="4059555"/>
          </a:xfrm>
          <a:prstGeom prst="rect">
            <a:avLst/>
          </a:prstGeom>
          <a:solidFill>
            <a:srgbClr val="F2E189"/>
          </a:solidFill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、北方地区：主要种植省份包括内蒙古、黑龙江、吉林、辽宁中北部、河北北部、山西北部、陕北、宁夏、甘肃、新疆等地，总种植面积约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</a:rPr>
              <a:t>3500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，面积和总产量占全国面积约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</a:rPr>
              <a:t>50%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西南地区：主要种植省份包括四川、云南、贵州，种植面积约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2500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万亩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，所采用的的种植方式为传统种植，产量略低。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EB36CC-2198-4EBD-E7A3-3BE0B3FCBD33}"/>
              </a:ext>
            </a:extLst>
          </p:cNvPr>
          <p:cNvSpPr txBox="1"/>
          <p:nvPr/>
        </p:nvSpPr>
        <p:spPr>
          <a:xfrm>
            <a:off x="6464816" y="1525905"/>
            <a:ext cx="4963160" cy="4301490"/>
          </a:xfrm>
          <a:prstGeom prst="rect">
            <a:avLst/>
          </a:prstGeom>
          <a:solidFill>
            <a:srgbClr val="F2E189"/>
          </a:solidFill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、南方地区：主要种植省份包括广东、广西、福建等地，总种植面积约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100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万亩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。有些地区是两季土豆，在中稻和晚稻收获后接种土豆。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中原地区：主要种植省份包括山东、河北长城以南、江苏等地。总种植面积约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</a:rPr>
              <a:t>500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，其中山东春季约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</a:rPr>
              <a:t>250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，秋季约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  <a:cs typeface="+mn-ea"/>
              </a:rPr>
              <a:t>50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  <a:cs typeface="+mn-ea"/>
              </a:rPr>
              <a:t>万亩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1EFC5-7793-E75F-B7AC-090D479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A624B4-70F5-C6BB-D16D-6F075A3CA9EA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06855" y="2602865"/>
            <a:ext cx="3578225" cy="57594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</a:p>
        </p:txBody>
      </p:sp>
      <p:pic>
        <p:nvPicPr>
          <p:cNvPr id="3" name="图片 2" descr="中国土豆分布">
            <a:extLst>
              <a:ext uri="{FF2B5EF4-FFF2-40B4-BE49-F238E27FC236}">
                <a16:creationId xmlns:a16="http://schemas.microsoft.com/office/drawing/2014/main" id="{129D5109-5851-B48D-9809-3028502F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15AEB0-35A2-8145-7732-C958B8AFFE58}"/>
              </a:ext>
            </a:extLst>
          </p:cNvPr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E468AE-3C9F-94B4-770F-93B4B63DFB2C}"/>
              </a:ext>
            </a:extLst>
          </p:cNvPr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9819085-5600-E389-DF91-1943B95DAD24}"/>
              </a:ext>
            </a:extLst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四川</a:t>
            </a:r>
          </a:p>
        </p:txBody>
      </p:sp>
      <p:sp>
        <p:nvSpPr>
          <p:cNvPr id="7" name="圆角矩形 18">
            <a:extLst>
              <a:ext uri="{FF2B5EF4-FFF2-40B4-BE49-F238E27FC236}">
                <a16:creationId xmlns:a16="http://schemas.microsoft.com/office/drawing/2014/main" id="{3163CE55-137C-5797-AD89-864306669DF6}"/>
              </a:ext>
            </a:extLst>
          </p:cNvPr>
          <p:cNvSpPr/>
          <p:nvPr/>
        </p:nvSpPr>
        <p:spPr>
          <a:xfrm>
            <a:off x="8794749" y="1720215"/>
            <a:ext cx="880473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内蒙古</a:t>
            </a:r>
          </a:p>
        </p:txBody>
      </p:sp>
      <p:sp>
        <p:nvSpPr>
          <p:cNvPr id="2" name="圆角矩形 6">
            <a:extLst>
              <a:ext uri="{FF2B5EF4-FFF2-40B4-BE49-F238E27FC236}">
                <a16:creationId xmlns:a16="http://schemas.microsoft.com/office/drawing/2014/main" id="{A1BAE183-E1A9-6F26-1F88-BB80FA76CF3D}"/>
              </a:ext>
            </a:extLst>
          </p:cNvPr>
          <p:cNvSpPr/>
          <p:nvPr/>
        </p:nvSpPr>
        <p:spPr>
          <a:xfrm>
            <a:off x="5424406" y="635430"/>
            <a:ext cx="3250419" cy="17115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内蒙古马铃薯种植面积和产量居全国前三位，占全国的</a:t>
            </a:r>
            <a:r>
              <a:rPr lang="en-US" altLang="zh-CN" sz="2000" dirty="0">
                <a:solidFill>
                  <a:schemeClr val="accent6"/>
                </a:solidFill>
              </a:rPr>
              <a:t>10%</a:t>
            </a:r>
            <a:r>
              <a:rPr lang="zh-CN" altLang="en-US" sz="2000" dirty="0">
                <a:solidFill>
                  <a:schemeClr val="accent6"/>
                </a:solidFill>
              </a:rPr>
              <a:t>以上</a:t>
            </a:r>
            <a:r>
              <a:rPr lang="zh-CN" altLang="en-US" sz="2000" dirty="0">
                <a:solidFill>
                  <a:schemeClr val="tx1"/>
                </a:solidFill>
              </a:rPr>
              <a:t>。内蒙古马铃薯年种植面积</a:t>
            </a:r>
            <a:r>
              <a:rPr lang="en-US" altLang="zh-CN" sz="2000" dirty="0">
                <a:solidFill>
                  <a:schemeClr val="accent6"/>
                </a:solidFill>
              </a:rPr>
              <a:t>1000</a:t>
            </a:r>
            <a:r>
              <a:rPr lang="zh-CN" altLang="en-US" sz="2000" dirty="0">
                <a:solidFill>
                  <a:schemeClr val="accent6"/>
                </a:solidFill>
              </a:rPr>
              <a:t>万亩</a:t>
            </a:r>
            <a:r>
              <a:rPr lang="zh-CN" altLang="en-US" sz="2000" dirty="0">
                <a:solidFill>
                  <a:schemeClr val="tx1"/>
                </a:solidFill>
              </a:rPr>
              <a:t>，鲜薯产量约</a:t>
            </a:r>
            <a:r>
              <a:rPr lang="en-US" altLang="zh-CN" sz="2000" dirty="0">
                <a:solidFill>
                  <a:schemeClr val="accent6"/>
                </a:solidFill>
              </a:rPr>
              <a:t>1000</a:t>
            </a:r>
            <a:r>
              <a:rPr lang="zh-CN" altLang="en-US" sz="2000" dirty="0">
                <a:solidFill>
                  <a:schemeClr val="accent6"/>
                </a:solidFill>
              </a:rPr>
              <a:t>万吨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66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CE616-E32D-868E-C1E4-B4DB68321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ADD9D2-B017-E2B3-B833-4622AFD57BDE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06855" y="2602865"/>
            <a:ext cx="3578225" cy="57594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</a:rPr>
              <a:t>单击此处添加副标题</a:t>
            </a:r>
          </a:p>
        </p:txBody>
      </p:sp>
      <p:pic>
        <p:nvPicPr>
          <p:cNvPr id="3" name="图片 2" descr="中国土豆分布">
            <a:extLst>
              <a:ext uri="{FF2B5EF4-FFF2-40B4-BE49-F238E27FC236}">
                <a16:creationId xmlns:a16="http://schemas.microsoft.com/office/drawing/2014/main" id="{4FB2E167-9A31-CC71-BB19-11CE22B5F1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28" r="-1542"/>
          <a:stretch>
            <a:fillRect/>
          </a:stretch>
        </p:blipFill>
        <p:spPr>
          <a:xfrm>
            <a:off x="2122805" y="0"/>
            <a:ext cx="10069195" cy="6858000"/>
          </a:xfrm>
          <a:prstGeom prst="rect">
            <a:avLst/>
          </a:prstGeom>
          <a:solidFill>
            <a:srgbClr val="F2E189"/>
          </a:solidFill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AE8B75-134E-613E-BC41-6E1C821EB343}"/>
              </a:ext>
            </a:extLst>
          </p:cNvPr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E8702B-7E9F-6339-8B05-855EDC55C929}"/>
              </a:ext>
            </a:extLst>
          </p:cNvPr>
          <p:cNvSpPr txBox="1"/>
          <p:nvPr/>
        </p:nvSpPr>
        <p:spPr>
          <a:xfrm>
            <a:off x="283210" y="991235"/>
            <a:ext cx="798195" cy="636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中国马铃薯分布图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E95F6D4-5FE0-F2A5-D37F-3F657D44FAD1}"/>
              </a:ext>
            </a:extLst>
          </p:cNvPr>
          <p:cNvSpPr/>
          <p:nvPr/>
        </p:nvSpPr>
        <p:spPr>
          <a:xfrm>
            <a:off x="6410960" y="4287520"/>
            <a:ext cx="629285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四川</a:t>
            </a:r>
          </a:p>
        </p:txBody>
      </p:sp>
      <p:sp>
        <p:nvSpPr>
          <p:cNvPr id="7" name="圆角矩形 18">
            <a:extLst>
              <a:ext uri="{FF2B5EF4-FFF2-40B4-BE49-F238E27FC236}">
                <a16:creationId xmlns:a16="http://schemas.microsoft.com/office/drawing/2014/main" id="{E286025A-D5C0-B98B-8ACA-E70874FF9D0E}"/>
              </a:ext>
            </a:extLst>
          </p:cNvPr>
          <p:cNvSpPr/>
          <p:nvPr/>
        </p:nvSpPr>
        <p:spPr>
          <a:xfrm>
            <a:off x="8794749" y="1720215"/>
            <a:ext cx="880473" cy="4451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内蒙古</a:t>
            </a:r>
          </a:p>
        </p:txBody>
      </p:sp>
      <p:sp>
        <p:nvSpPr>
          <p:cNvPr id="2" name="圆角矩形 6">
            <a:extLst>
              <a:ext uri="{FF2B5EF4-FFF2-40B4-BE49-F238E27FC236}">
                <a16:creationId xmlns:a16="http://schemas.microsoft.com/office/drawing/2014/main" id="{6FB301D9-3F8F-BBD9-A8A8-F6766ABEB716}"/>
              </a:ext>
            </a:extLst>
          </p:cNvPr>
          <p:cNvSpPr/>
          <p:nvPr/>
        </p:nvSpPr>
        <p:spPr>
          <a:xfrm>
            <a:off x="2727701" y="4494508"/>
            <a:ext cx="3409573" cy="169737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四川马铃薯种植面积和产量居全国第一，占全国的</a:t>
            </a:r>
            <a:r>
              <a:rPr lang="en-US" altLang="zh-CN" sz="2000" dirty="0">
                <a:solidFill>
                  <a:schemeClr val="accent6"/>
                </a:solidFill>
              </a:rPr>
              <a:t>10%</a:t>
            </a:r>
            <a:r>
              <a:rPr lang="zh-CN" altLang="en-US" sz="2000" dirty="0">
                <a:solidFill>
                  <a:schemeClr val="accent6"/>
                </a:solidFill>
              </a:rPr>
              <a:t>以上</a:t>
            </a:r>
            <a:r>
              <a:rPr lang="zh-CN" altLang="en-US" sz="2000" dirty="0">
                <a:solidFill>
                  <a:schemeClr val="tx1"/>
                </a:solidFill>
              </a:rPr>
              <a:t>。四川马铃薯年种植面积</a:t>
            </a:r>
            <a:r>
              <a:rPr lang="en-US" altLang="zh-CN" sz="2000" dirty="0">
                <a:solidFill>
                  <a:schemeClr val="accent6"/>
                </a:solidFill>
              </a:rPr>
              <a:t>1034</a:t>
            </a:r>
            <a:r>
              <a:rPr lang="zh-CN" altLang="en-US" sz="2000" dirty="0">
                <a:solidFill>
                  <a:schemeClr val="accent6"/>
                </a:solidFill>
              </a:rPr>
              <a:t>万亩</a:t>
            </a:r>
            <a:r>
              <a:rPr lang="zh-CN" altLang="en-US" sz="2000" dirty="0">
                <a:solidFill>
                  <a:schemeClr val="tx1"/>
                </a:solidFill>
              </a:rPr>
              <a:t>，鲜薯产量约</a:t>
            </a:r>
            <a:r>
              <a:rPr lang="en-US" altLang="zh-CN" sz="2000" dirty="0">
                <a:solidFill>
                  <a:schemeClr val="accent6"/>
                </a:solidFill>
              </a:rPr>
              <a:t>1463</a:t>
            </a:r>
            <a:r>
              <a:rPr lang="zh-CN" altLang="en-US" sz="2000" dirty="0">
                <a:solidFill>
                  <a:schemeClr val="accent6"/>
                </a:solidFill>
              </a:rPr>
              <a:t>万吨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77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29BA-1E9D-1A26-EDFE-F48FA823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https://photo-static-api.fotomore.com/creative/vcg/veer/400/new/VCG41N150863197.jpg?uid=386&amp;timestamp=1732265042&amp;sign=2d437e277243494c20802cf7f950f289" descr="篮子里装满了土豆和欧芹">
            <a:extLst>
              <a:ext uri="{FF2B5EF4-FFF2-40B4-BE49-F238E27FC236}">
                <a16:creationId xmlns:a16="http://schemas.microsoft.com/office/drawing/2014/main" id="{4A66FB9D-DCB6-B8E3-413F-AE0DE3078A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4927600" y="883285"/>
            <a:ext cx="7038975" cy="6236335"/>
          </a:xfrm>
          <a:prstGeom prst="rect">
            <a:avLst/>
          </a:prstGeom>
        </p:spPr>
      </p:pic>
      <p:sp>
        <p:nvSpPr>
          <p:cNvPr id="4" name="标题">
            <a:extLst>
              <a:ext uri="{FF2B5EF4-FFF2-40B4-BE49-F238E27FC236}">
                <a16:creationId xmlns:a16="http://schemas.microsoft.com/office/drawing/2014/main" id="{CB50FAB3-3510-90B4-492B-1FF24AE4176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573" y="2153793"/>
            <a:ext cx="2459736" cy="250545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pic>
        <p:nvPicPr>
          <p:cNvPr id="2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F16D6395-5E9B-612E-99D7-12D423D1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391920"/>
            <a:ext cx="1271270" cy="1271270"/>
          </a:xfrm>
          <a:prstGeom prst="rect">
            <a:avLst/>
          </a:prstGeom>
        </p:spPr>
      </p:pic>
      <p:pic>
        <p:nvPicPr>
          <p:cNvPr id="7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CC25B283-073C-165B-DED6-05940F90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584835"/>
            <a:ext cx="1271270" cy="1271270"/>
          </a:xfrm>
          <a:prstGeom prst="rect">
            <a:avLst/>
          </a:prstGeom>
          <a:noFill/>
        </p:spPr>
      </p:pic>
      <p:pic>
        <p:nvPicPr>
          <p:cNvPr id="3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3C9A4C39-C428-9944-2D69-5B8D6C66C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2293620"/>
            <a:ext cx="1271270" cy="1271270"/>
          </a:xfrm>
          <a:prstGeom prst="rect">
            <a:avLst/>
          </a:prstGeom>
        </p:spPr>
      </p:pic>
      <p:pic>
        <p:nvPicPr>
          <p:cNvPr id="5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FED0DC26-9BFA-0769-40B4-16CCAC3B8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002405"/>
            <a:ext cx="1271270" cy="1271270"/>
          </a:xfrm>
          <a:prstGeom prst="rect">
            <a:avLst/>
          </a:prstGeom>
        </p:spPr>
      </p:pic>
      <p:pic>
        <p:nvPicPr>
          <p:cNvPr id="8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627D2A99-A4E9-3F6D-B25F-99797F6E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3150235"/>
            <a:ext cx="1271270" cy="1271270"/>
          </a:xfrm>
          <a:prstGeom prst="rect">
            <a:avLst/>
          </a:prstGeom>
        </p:spPr>
      </p:pic>
      <p:pic>
        <p:nvPicPr>
          <p:cNvPr id="9" name="https://photo-static-api.fotomore.com/creative/vcg/400/new/VCG41N1275660683.jpg?uid=386&amp;timestamp=1732263953&amp;sign=f6ef685fa99c0bd37f037ac51472fa0f" descr="心型马铃薯">
            <a:extLst>
              <a:ext uri="{FF2B5EF4-FFF2-40B4-BE49-F238E27FC236}">
                <a16:creationId xmlns:a16="http://schemas.microsoft.com/office/drawing/2014/main" id="{CB76F6DA-21CA-E37F-2672-E3F19FBB8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4908550"/>
            <a:ext cx="1271270" cy="1271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B7556F-C2EF-CBB1-AB8D-C61C72FFB695}"/>
              </a:ext>
            </a:extLst>
          </p:cNvPr>
          <p:cNvSpPr txBox="1"/>
          <p:nvPr/>
        </p:nvSpPr>
        <p:spPr>
          <a:xfrm>
            <a:off x="4080510" y="10058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9C0A2A-8627-3943-0056-8245200C98BC}"/>
              </a:ext>
            </a:extLst>
          </p:cNvPr>
          <p:cNvSpPr txBox="1"/>
          <p:nvPr/>
        </p:nvSpPr>
        <p:spPr>
          <a:xfrm>
            <a:off x="4080510" y="185610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4E162D-41ED-57D9-61E9-CC2733D4BB9D}"/>
              </a:ext>
            </a:extLst>
          </p:cNvPr>
          <p:cNvSpPr txBox="1"/>
          <p:nvPr/>
        </p:nvSpPr>
        <p:spPr>
          <a:xfrm>
            <a:off x="4080510" y="275844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C6F227-8554-33E6-4465-66EF7BCAAC64}"/>
              </a:ext>
            </a:extLst>
          </p:cNvPr>
          <p:cNvSpPr txBox="1"/>
          <p:nvPr/>
        </p:nvSpPr>
        <p:spPr>
          <a:xfrm>
            <a:off x="4080510" y="3622675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8B8A9F-2FEA-E9C6-9D31-514D55B591D5}"/>
              </a:ext>
            </a:extLst>
          </p:cNvPr>
          <p:cNvSpPr txBox="1"/>
          <p:nvPr/>
        </p:nvSpPr>
        <p:spPr>
          <a:xfrm>
            <a:off x="4080510" y="44869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7C03C6-93AE-3264-B712-9A3CD00242BD}"/>
              </a:ext>
            </a:extLst>
          </p:cNvPr>
          <p:cNvSpPr txBox="1"/>
          <p:nvPr/>
        </p:nvSpPr>
        <p:spPr>
          <a:xfrm>
            <a:off x="4080510" y="5401310"/>
            <a:ext cx="42291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099BF7-0C54-8FAC-999F-BD1B5F651F25}"/>
              </a:ext>
            </a:extLst>
          </p:cNvPr>
          <p:cNvSpPr txBox="1"/>
          <p:nvPr/>
        </p:nvSpPr>
        <p:spPr>
          <a:xfrm>
            <a:off x="4927600" y="10236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生长习性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65C4B0-CE7D-EDD3-651F-E4B6BEDA386E}"/>
              </a:ext>
            </a:extLst>
          </p:cNvPr>
          <p:cNvSpPr txBox="1"/>
          <p:nvPr/>
        </p:nvSpPr>
        <p:spPr>
          <a:xfrm>
            <a:off x="4927600" y="18561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生态分布特点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3EF672-56F1-0508-C355-35A9B017AEE3}"/>
              </a:ext>
            </a:extLst>
          </p:cNvPr>
          <p:cNvSpPr txBox="1"/>
          <p:nvPr/>
        </p:nvSpPr>
        <p:spPr>
          <a:xfrm>
            <a:off x="4927600" y="2758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</a:rPr>
              <a:t>生产现状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6CC7A5-3C65-D955-0B19-90FB0D2641DA}"/>
              </a:ext>
            </a:extLst>
          </p:cNvPr>
          <p:cNvSpPr txBox="1"/>
          <p:nvPr/>
        </p:nvSpPr>
        <p:spPr>
          <a:xfrm>
            <a:off x="4927600" y="3536950"/>
            <a:ext cx="469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需求分析、育种分析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768DA1-87CA-E979-18D7-45A51F4120E1}"/>
              </a:ext>
            </a:extLst>
          </p:cNvPr>
          <p:cNvSpPr txBox="1"/>
          <p:nvPr/>
        </p:nvSpPr>
        <p:spPr>
          <a:xfrm>
            <a:off x="4927600" y="4493260"/>
            <a:ext cx="471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康行楷体 W5" panose="03000509000000000000" charset="-122"/>
                <a:ea typeface="华康行楷体 W5" panose="03000509000000000000" charset="-122"/>
              </a:rPr>
              <a:t>相关加工产业现状与发展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D462D4-E51B-DE2A-0019-6198C5AF33EE}"/>
              </a:ext>
            </a:extLst>
          </p:cNvPr>
          <p:cNvSpPr txBox="1"/>
          <p:nvPr/>
        </p:nvSpPr>
        <p:spPr>
          <a:xfrm>
            <a:off x="4927600" y="5405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康行楷体 W5" panose="03000509000000000000" charset="-122"/>
                <a:ea typeface="华康行楷体 W5" panose="03000509000000000000" charset="-122"/>
              </a:rPr>
              <a:t>相关政策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090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JmZDgzNDc4ZjA0MzUxOTJhMTczZTc3MGVjMTUyZ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diagram202309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678.8*248.1"/>
  <p:tag name="KSO_WM_SLIDE_POSITION" val="140.35*200.85"/>
  <p:tag name="KSO_WM_DIAGRAM_GROUP_CODE" val="m1-1"/>
  <p:tag name="KSO_WM_SLIDE_DIAGTYPE" val="m"/>
  <p:tag name="KSO_WM_TAG_VERSION" val="3.0"/>
  <p:tag name="KSO_WM_BEAUTIFY_FLAG" val="#wm#"/>
  <p:tag name="KSO_WM_TEMPLATE_CATEGORY" val="diagram"/>
  <p:tag name="KSO_WM_TEMPLATE_INDEX" val="20230938"/>
  <p:tag name="KSO_WM_SLIDE_LAYOUT" val="a_m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0938_2*a*1"/>
  <p:tag name="KSO_WM_TEMPLATE_CATEGORY" val="diagram"/>
  <p:tag name="KSO_WM_TEMPLATE_INDEX" val="2023093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38_2*m_h_i*1_3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30938_2*m_h_a*1_3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8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38_2*m_h_i*1_2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8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0938_2*m_h_a*1_1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solid&quot;:{&quot;brightness&quot;:0.800000011920929,&quot;colorType&quot;:1,&quot;foreColorIndex&quot;:5,&quot;transparency&quot;:0.4499999880790710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38_2*m_h_i*1_1_2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06.32501220703125,&quot;top&quot;:78.47499389648438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8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8_2*m_h_f*1_3_1"/>
  <p:tag name="KSO_WM_TEMPLATE_CATEGORY" val="diagram"/>
  <p:tag name="KSO_WM_TEMPLATE_INDEX" val="20230938"/>
  <p:tag name="KSO_WM_UNIT_LAYERLEVEL" val="1_1_1"/>
  <p:tag name="KSO_WM_TAG_VERSION" val="3.0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50.95001220703125,&quot;left&quot;:238.67501220703124,&quot;top&quot;:114.87499389648437,&quot;width&quot;:721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8_2*m_h_f*1_1_1"/>
  <p:tag name="KSO_WM_TEMPLATE_CATEGORY" val="diagram"/>
  <p:tag name="KSO_WM_TEMPLATE_INDEX" val="20230938"/>
  <p:tag name="KSO_WM_UNIT_LAYERLEVEL" val="1_1_1"/>
  <p:tag name="KSO_WM_TAG_VERSION" val="3.0"/>
  <p:tag name="KSO_WM_BEAUTIFY_FLAG" val="#wm#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53_1*a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753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753"/>
  <p:tag name="KSO_WM_SLIDE_TYPE" val="text"/>
  <p:tag name="KSO_WM_SLIDE_SUBTYPE" val="picTxt"/>
  <p:tag name="KSO_WM_SLIDE_SIZE" val="320.05*319.65"/>
  <p:tag name="KSO_WM_SLIDE_POSITION" val="109.175*139.18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1753_1*d*1"/>
  <p:tag name="KSO_WM_TEMPLATE_CATEGORY" val="custom"/>
  <p:tag name="KSO_WM_TEMPLATE_INDEX" val="20231753"/>
  <p:tag name="KSO_WM_UNIT_LAYERLEVEL" val="1"/>
  <p:tag name="KSO_WM_TAG_VERSION" val="3.0"/>
  <p:tag name="KSO_WM_UNIT_LINE_FORE_SCHEMECOLOR_INDEX" val="1"/>
  <p:tag name="KSO_WM_UNIT_LINE_FILL_TYPE" val="2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753_1*i*4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753_1*i*5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753_1*i*6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53_1*a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6_1*l_h_f*1_1_1"/>
  <p:tag name="KSO_WM_TEMPLATE_CATEGORY" val="diagram"/>
  <p:tag name="KSO_WM_TEMPLATE_INDEX" val="20231986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28.22500610351557,&quot;left&quot;:109.17503937007874,&quot;top&quot;:139.18409448818898,&quot;width&quot;:53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内容。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  <p:tag name="KSO_WM_SPECIAL_SOURCE" val="bdnull"/>
  <p:tag name="KSO_WM_SLIDE_ID" val="custom20231189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-1*0"/>
  <p:tag name="KSO_WM_TAG_VERSION" val="3.0"/>
  <p:tag name="KSO_WM_SLIDE_LAYOUT" val="a_b_d_f"/>
  <p:tag name="KSO_WM_SLIDE_LAYOUT_CNT" val="1_1_1_1"/>
  <p:tag name="RESOURCE_RECORD_KEY" val="{&quot;13&quot;:[4563127,20362260],&quot;65&quot;:[20231753]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189_1*b*1"/>
  <p:tag name="KSO_WM_TEMPLATE_CATEGORY" val="custom"/>
  <p:tag name="KSO_WM_TEMPLATE_INDEX" val="20231189"/>
  <p:tag name="KSO_WM_UNIT_LAYERLEVEL" val="1"/>
  <p:tag name="KSO_WM_TAG_VERSION" val="3.0"/>
  <p:tag name="KSO_WM_BEAUTIFY_FLAG" val="#wm#"/>
  <p:tag name="KSO_WM_UNIT_VALUE" val="28"/>
  <p:tag name="KSO_WM_UNIT_PRESET_TEXT" val="单击此处添加副标题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75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0_6*a*1"/>
  <p:tag name="KSO_WM_TEMPLATE_CATEGORY" val="custom"/>
  <p:tag name="KSO_WM_TEMPLATE_INDEX" val="20233290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7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&#10;文档标题"/>
  <p:tag name="KSO_WM_UNIT_ID" val="custom20235830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ISCONTENTSTITLE" val="0"/>
  <p:tag name="KSO_WM_UNIT_VALUE" val="14"/>
  <p:tag name="KSO_WM_UNIT_TEXT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7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&#10;文档标题"/>
  <p:tag name="KSO_WM_UNIT_ID" val="custom20235830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ISCONTENTSTITLE" val="0"/>
  <p:tag name="KSO_WM_UNIT_VALUE" val="14"/>
  <p:tag name="KSO_WM_UNIT_TEXT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0"/>
  <p:tag name="KSO_WM_TEMPLATE_CATEGORY" val="custom"/>
  <p:tag name="KSO_WM_UNIT_VALUE" val="15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1895</Words>
  <Application>Microsoft Office PowerPoint</Application>
  <PresentationFormat>宽屏</PresentationFormat>
  <Paragraphs>176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方正小标宋简体</vt:lpstr>
      <vt:lpstr>华康行楷体 W5</vt:lpstr>
      <vt:lpstr>华文中宋</vt:lpstr>
      <vt:lpstr>宋体</vt:lpstr>
      <vt:lpstr>微软雅黑</vt:lpstr>
      <vt:lpstr>Arial</vt:lpstr>
      <vt:lpstr>Calibri</vt:lpstr>
      <vt:lpstr>Calibri Light</vt:lpstr>
      <vt:lpstr>Wingdings</vt:lpstr>
      <vt:lpstr>WPS</vt:lpstr>
      <vt:lpstr>Office Theme</vt:lpstr>
      <vt:lpstr>马铃薯</vt:lpstr>
      <vt:lpstr>PowerPoint 演示文稿</vt:lpstr>
      <vt:lpstr>  马铃薯生长习性</vt:lpstr>
      <vt:lpstr>PowerPoint 演示文稿</vt:lpstr>
      <vt:lpstr>PowerPoint 演示文稿</vt:lpstr>
      <vt:lpstr>中国土豆分布特点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马铃薯生长习性</dc:title>
  <dc:creator>1</dc:creator>
  <cp:lastModifiedBy>zijing dong</cp:lastModifiedBy>
  <cp:revision>34</cp:revision>
  <dcterms:created xsi:type="dcterms:W3CDTF">2024-12-09T06:36:00Z</dcterms:created>
  <dcterms:modified xsi:type="dcterms:W3CDTF">2024-12-09T13:06:10Z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464B636BEF4F41EEAB550AA445CA5F45_12</vt:lpwstr>
  </property>
  <property fmtid="{D5CDD505-2E9C-101B-9397-08002B2CF9AE}" pid="3" name="KSOProductBuildVer">
    <vt:lpwstr>2052-12.1.0.18372</vt:lpwstr>
  </property>
</Properties>
</file>